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323" r:id="rId5"/>
    <p:sldId id="272" r:id="rId6"/>
    <p:sldId id="262" r:id="rId7"/>
    <p:sldId id="273" r:id="rId8"/>
    <p:sldId id="317" r:id="rId9"/>
    <p:sldId id="270" r:id="rId10"/>
    <p:sldId id="324" r:id="rId11"/>
    <p:sldId id="268" r:id="rId12"/>
    <p:sldId id="318" r:id="rId13"/>
    <p:sldId id="319" r:id="rId14"/>
    <p:sldId id="320" r:id="rId15"/>
    <p:sldId id="325" r:id="rId16"/>
    <p:sldId id="321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26" Type="http://schemas.openxmlformats.org/officeDocument/2006/relationships/customXml" Target="../customXml/item5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HIV</a:t>
            </a:r>
            <a:r>
              <a:rPr lang="en-US" sz="1800" b="1" baseline="0" dirty="0"/>
              <a:t> </a:t>
            </a:r>
            <a:r>
              <a:rPr lang="en-US" sz="1800" b="1" baseline="0" dirty="0" err="1"/>
              <a:t>tartuntatavat</a:t>
            </a:r>
            <a:r>
              <a:rPr lang="en-US" sz="1800" b="1" baseline="0" dirty="0"/>
              <a:t> </a:t>
            </a:r>
            <a:r>
              <a:rPr lang="en-US" sz="1800" b="1" baseline="0" dirty="0" err="1"/>
              <a:t>vuonna</a:t>
            </a:r>
            <a:r>
              <a:rPr lang="en-US" sz="1800" b="1" baseline="0" dirty="0"/>
              <a:t> 2023 </a:t>
            </a:r>
            <a:r>
              <a:rPr lang="en-US" sz="1800" b="1" baseline="0" dirty="0" err="1"/>
              <a:t>Suomessa</a:t>
            </a:r>
            <a:endParaRPr lang="en-US" sz="1800" b="1" dirty="0"/>
          </a:p>
        </c:rich>
      </c:tx>
      <c:layout>
        <c:manualLayout>
          <c:xMode val="edge"/>
          <c:yMode val="edge"/>
          <c:x val="0.2655193236714976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Myynti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69-44C1-8563-E722C287D8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69-44C1-8563-E722C287D8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69-44C1-8563-E722C287D8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69-44C1-8563-E722C287D800}"/>
              </c:ext>
            </c:extLst>
          </c:dPt>
          <c:cat>
            <c:strRef>
              <c:f>Taul1!$A$2:$A$5</c:f>
              <c:strCache>
                <c:ptCount val="4"/>
                <c:pt idx="0">
                  <c:v>hetereseksi</c:v>
                </c:pt>
                <c:pt idx="1">
                  <c:v>miesten välinen seksi</c:v>
                </c:pt>
                <c:pt idx="2">
                  <c:v>huumeiden pistoskäyttö</c:v>
                </c:pt>
                <c:pt idx="3">
                  <c:v>ei tiedossa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50</c:v>
                </c:pt>
                <c:pt idx="1">
                  <c:v>18</c:v>
                </c:pt>
                <c:pt idx="2">
                  <c:v>11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69-44C1-8563-E722C287D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4F88CC-6EE5-7AD0-E519-BF8224FEB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F56522A-E8B3-33F0-17ED-708885583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1EED98-901A-BC5D-B790-346923C93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7228A2-6283-B78E-F27E-519CFAC59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5342CDA-5B48-882D-8D84-031D49B5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077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7A12DC-F121-B359-E261-78D3F020D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AF6CA0A-6D3F-A0E5-88C0-FC44A619B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6685FB-9488-4708-B8C1-55DAD93C8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DAAB69-EF44-1324-1E6B-005C532EC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B0950D-179F-2143-8DF1-E6E456AD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486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356F454-3270-03D5-CD3B-CAAAB0C61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F11E02C-87F2-5BEB-2DBE-B5971F3DCF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43BC20-2EAC-5BB3-0EA5-CCB81D747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6B7E820-E7D9-5D7F-CA28-775A08A32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03E109E-18A9-826C-2EB9-15E2F75BA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6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50FEBF-37D0-AA5F-AE52-6D3804A5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352158-F7EF-4D6C-DC17-F8AB11AB7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6D5C13-03B4-F3D4-1471-7344AADEE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1F7695-9F2E-46AF-20F1-76FF0DAF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C4AC1F9-369A-FAFA-E6B7-724AC3C5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365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05EC3F-534A-2344-1EE2-4864829CB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4F8C48A-094A-5D04-1E14-C9B34A7D7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97C0A4-663F-1D31-69E2-97AA663CF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665AAA-96FA-C579-B60C-14BE8847E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67DA99-FCCE-0974-126B-0F1E81CB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996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CA32DD-6C1A-2078-E362-54A6B22B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0E824D-225F-B910-7811-85E279B94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F61197B-A903-CCC9-6156-A99356486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C50BEEE-F6ED-BE76-4DAB-E49978641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32DE9BF-A166-AB3A-FAE1-3EAF5AF6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BDD4F39-5D93-D290-2150-AEB2C9E1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734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799888-3CEB-D9F6-67E4-90525B21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C7336F3-5742-D0B9-6824-D32EC2301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0415732-FB3B-032D-14AE-187A66C3B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BD3442C-706B-C02A-E2FF-B4CD5282B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0C7D4F9-0C46-B1C4-5172-170C4451A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BDD5B6B-41DB-F185-11A0-307B664D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8F37FCB-5E59-F127-2D98-9D36CF66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CFA6DCB-5A15-9F41-10B5-38EC33432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348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6CB4A-1572-43D1-A59C-3C1762A9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40EBB6-AEFA-ED79-920F-A50968E51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18A7ACD-1EF6-675E-7BFE-E20EACA3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6ED9CAF-3786-6AAF-A065-B6AA43334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056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F9C8DF8-EA1A-5017-5974-4B27F42A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C15C0DB-060D-01AA-B5D7-84F5AE398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FEC8D33-A3AE-4329-AD62-C93E1D8F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599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ECFD2F-5119-D246-5503-91210FB03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2DEB6B-A356-4E40-5C25-72E506F79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BD1F2FE-7737-EAC2-9789-6BC38FF28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D2D4C7A-C157-653F-7BE6-4E0EC4EE7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6C42686-5B68-CB7B-6181-52ED94F8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E98373F-80A3-2F9E-338D-BC25F544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35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D0C92-B9BC-108C-C82F-70598EB13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1183293-2E9D-E0C0-5FF2-EC23D8D4C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F481A5-DCFD-47BC-4627-5D5DAC24B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2A0811D-6887-EB4F-666D-ECC1226A3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81C8D9A-C707-6290-3583-D17A3E0D7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3D551E-8A8D-D898-94EA-DBF3909AD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309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B288BBC-E01C-F11A-7FD8-455889132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8BEF8D1-C859-96C2-F019-E7AB480CE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6CBB70-54D2-7CB6-A789-050173A8B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FA42A0-9D43-4C9D-AB08-C5103F3A102C}" type="datetimeFigureOut">
              <a:rPr lang="fi-FI" smtClean="0"/>
              <a:t>15.5.2025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01053E-793A-535D-87AD-01895FF89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3022226-6069-3061-CCCC-E1C0FF9F6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8C0F86-19DC-4825-805B-D1BC9F868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570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EDCBCB-00EF-1D2F-53F5-611FFDD1A9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HIV-potilas pitkäaikaishoidossa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8FA425E-AB64-7F14-D5D6-A38D1B9459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Terhi Partanen</a:t>
            </a:r>
          </a:p>
          <a:p>
            <a:r>
              <a:rPr lang="fi-FI" dirty="0"/>
              <a:t>LT, sis. ja </a:t>
            </a:r>
            <a:r>
              <a:rPr lang="fi-FI" dirty="0" err="1"/>
              <a:t>inf.el</a:t>
            </a:r>
            <a:endParaRPr lang="fi-FI" dirty="0"/>
          </a:p>
          <a:p>
            <a:r>
              <a:rPr lang="fi-FI" dirty="0"/>
              <a:t>14052025</a:t>
            </a:r>
          </a:p>
        </p:txBody>
      </p:sp>
    </p:spTree>
    <p:extLst>
      <p:ext uri="{BB962C8B-B14F-4D97-AF65-F5344CB8AC3E}">
        <p14:creationId xmlns:p14="http://schemas.microsoft.com/office/powerpoint/2010/main" val="1640776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163413-561D-F13C-E209-76A479296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Suomalaissyntyisten HIV-positiivisten ikäjakauma diagnoosihetkellä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E5DFE65-4FCA-4D46-5EE2-0AC4AFBE5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66" y="1529696"/>
            <a:ext cx="7758546" cy="439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A0D45804-323B-C735-AD07-C0312430BEE2}"/>
              </a:ext>
            </a:extLst>
          </p:cNvPr>
          <p:cNvSpPr txBox="1"/>
          <p:nvPr/>
        </p:nvSpPr>
        <p:spPr>
          <a:xfrm>
            <a:off x="4668140" y="5926205"/>
            <a:ext cx="52449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THL Tartuntatautirekisteri, Kirsi Liitsola </a:t>
            </a:r>
          </a:p>
          <a:p>
            <a:r>
              <a:rPr lang="fi-FI" dirty="0"/>
              <a:t>Artikkelissa HIV ja vanheneminen </a:t>
            </a:r>
          </a:p>
          <a:p>
            <a:r>
              <a:rPr lang="fi-FI" dirty="0"/>
              <a:t>Syrjänen, Duodecim 2018</a:t>
            </a:r>
          </a:p>
        </p:txBody>
      </p:sp>
    </p:spTree>
    <p:extLst>
      <p:ext uri="{BB962C8B-B14F-4D97-AF65-F5344CB8AC3E}">
        <p14:creationId xmlns:p14="http://schemas.microsoft.com/office/powerpoint/2010/main" val="246407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HIV-infektion hoito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Hoito aloitetaan kaikille, joilla infektio todetaan</a:t>
            </a:r>
          </a:p>
          <a:p>
            <a:r>
              <a:rPr lang="fi-FI" dirty="0"/>
              <a:t>Hoito hyvin siedettyä ja tehokasta</a:t>
            </a:r>
          </a:p>
          <a:p>
            <a:r>
              <a:rPr lang="fi-FI" dirty="0"/>
              <a:t>Yleensä 2 tai 3 lääkeainetta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Tablettilääkitys, helpoimmillaan 1 tabletti/vrk</a:t>
            </a:r>
          </a:p>
          <a:p>
            <a:r>
              <a:rPr lang="fi-FI" dirty="0"/>
              <a:t>Ilmaista potilaalle</a:t>
            </a:r>
          </a:p>
          <a:p>
            <a:r>
              <a:rPr lang="fi-FI" dirty="0"/>
              <a:t>Potilas saa lääkkeet sairaala-apteekista</a:t>
            </a:r>
          </a:p>
          <a:p>
            <a:endParaRPr lang="fi-FI" dirty="0"/>
          </a:p>
          <a:p>
            <a:r>
              <a:rPr lang="fi-FI" dirty="0"/>
              <a:t>Uusia pitkävaikutteisia lääkkeitä: 2 pistosta 2 kuukauden välein, pistettävät lääkkeet </a:t>
            </a:r>
            <a:r>
              <a:rPr lang="fi-FI" dirty="0" err="1"/>
              <a:t>injisoidaan</a:t>
            </a:r>
            <a:r>
              <a:rPr lang="fi-FI" dirty="0"/>
              <a:t> lihakseen </a:t>
            </a:r>
            <a:r>
              <a:rPr lang="fi-FI" dirty="0" err="1"/>
              <a:t>Oys</a:t>
            </a:r>
            <a:r>
              <a:rPr lang="fi-FI" dirty="0"/>
              <a:t> infektiopoliklinikalla </a:t>
            </a:r>
          </a:p>
          <a:p>
            <a:r>
              <a:rPr lang="fi-FI" dirty="0"/>
              <a:t>Vertaa mielialalääkkeissä ja ehkäisyssäkin pitkäaikaisia pistettäviä lääkkeitä </a:t>
            </a:r>
          </a:p>
          <a:p>
            <a:endParaRPr lang="fi-FI" dirty="0"/>
          </a:p>
          <a:p>
            <a:r>
              <a:rPr lang="fi-FI" dirty="0"/>
              <a:t>Kun HIV virus painuu lääkityksellä mittaamattoman matalaksi, potilas ei tartuta </a:t>
            </a:r>
          </a:p>
        </p:txBody>
      </p:sp>
    </p:spTree>
    <p:extLst>
      <p:ext uri="{BB962C8B-B14F-4D97-AF65-F5344CB8AC3E}">
        <p14:creationId xmlns:p14="http://schemas.microsoft.com/office/powerpoint/2010/main" val="2672599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1A1C37-B09F-81CC-8D7C-511284BDB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HIV-infektion lääkehoito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3ED7D9-16CD-FA08-8B69-950927C7E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Lääkehoidossa tärkeää ottaa lääke samaan aikaan vuorokaudessa  (esim. klo 08)</a:t>
            </a:r>
          </a:p>
          <a:p>
            <a:r>
              <a:rPr lang="fi-FI" dirty="0"/>
              <a:t>Jotkut HIV-lääkkeet tulee ottaa ruoan kanssa</a:t>
            </a:r>
          </a:p>
          <a:p>
            <a:r>
              <a:rPr lang="fi-FI" dirty="0"/>
              <a:t>Jos potilas ei pysty itse huolehtimaan lääkkeenotosta, terveydenhuollon toimijoiden tulee huolehtia lääkkeiden annostelusta</a:t>
            </a:r>
          </a:p>
          <a:p>
            <a:endParaRPr lang="fi-FI" dirty="0"/>
          </a:p>
          <a:p>
            <a:r>
              <a:rPr lang="fi-FI" dirty="0"/>
              <a:t>HIV-lääkkeillä voi olla yhteisvaikutuksia muiden lääkkeiden kanssa</a:t>
            </a:r>
          </a:p>
          <a:p>
            <a:r>
              <a:rPr lang="fi-FI" dirty="0"/>
              <a:t>Yhteisvaikutus saattaa johtaa esim. HIV-lääkkeen imeytymisen vähenemiseen,  HIV-lääkkeen tehon pienenemiseen tai esim. muun lääkkeen pitoisuuden lisääntymiseen</a:t>
            </a:r>
          </a:p>
          <a:p>
            <a:r>
              <a:rPr lang="fi-FI" dirty="0"/>
              <a:t>Mahdolliset yhteisvaikutukset pitää tarkistaa tietokannasta (Terveysportti: lääkeaineinteraktiot tai www.liverpooldruginteractions.com) </a:t>
            </a:r>
          </a:p>
          <a:p>
            <a:endParaRPr lang="fi-FI" dirty="0"/>
          </a:p>
          <a:p>
            <a:r>
              <a:rPr lang="fi-FI" dirty="0"/>
              <a:t>HIV-lääkehoito jatkuu läpi elämän</a:t>
            </a:r>
          </a:p>
        </p:txBody>
      </p:sp>
    </p:spTree>
    <p:extLst>
      <p:ext uri="{BB962C8B-B14F-4D97-AF65-F5344CB8AC3E}">
        <p14:creationId xmlns:p14="http://schemas.microsoft.com/office/powerpoint/2010/main" val="3160720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E6C64F-0802-3C1D-EBAC-DCC59E8CC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HIV-hoito on tehokasta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17CA5F24-891B-0BF7-6198-5EC091C7E903}"/>
              </a:ext>
            </a:extLst>
          </p:cNvPr>
          <p:cNvSpPr txBox="1"/>
          <p:nvPr/>
        </p:nvSpPr>
        <p:spPr>
          <a:xfrm>
            <a:off x="578977" y="4495400"/>
            <a:ext cx="11130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>
                <a:solidFill>
                  <a:srgbClr val="0070C0"/>
                </a:solidFill>
              </a:rPr>
              <a:t>CD4 217 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80B9B61D-216D-5A4A-FB8D-C6DDBEC03317}"/>
              </a:ext>
            </a:extLst>
          </p:cNvPr>
          <p:cNvSpPr txBox="1"/>
          <p:nvPr/>
        </p:nvSpPr>
        <p:spPr>
          <a:xfrm>
            <a:off x="177326" y="3059668"/>
            <a:ext cx="1754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HIVNh 29 000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3018D388-1607-92A3-2863-30C67E1A9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781" y="1690688"/>
            <a:ext cx="6872224" cy="4001684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AC284D4D-F236-C816-D777-2C81DBA93F15}"/>
              </a:ext>
            </a:extLst>
          </p:cNvPr>
          <p:cNvSpPr txBox="1"/>
          <p:nvPr/>
        </p:nvSpPr>
        <p:spPr>
          <a:xfrm>
            <a:off x="8914813" y="3137532"/>
            <a:ext cx="11130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>
                <a:solidFill>
                  <a:srgbClr val="0070C0"/>
                </a:solidFill>
              </a:rPr>
              <a:t>CD4 712 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AB2481EE-0739-2962-4E3B-12E5EC2E19B5}"/>
              </a:ext>
            </a:extLst>
          </p:cNvPr>
          <p:cNvSpPr txBox="1"/>
          <p:nvPr/>
        </p:nvSpPr>
        <p:spPr>
          <a:xfrm>
            <a:off x="8862315" y="4615491"/>
            <a:ext cx="1754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HIVNh alle 20</a:t>
            </a:r>
          </a:p>
        </p:txBody>
      </p:sp>
    </p:spTree>
    <p:extLst>
      <p:ext uri="{BB962C8B-B14F-4D97-AF65-F5344CB8AC3E}">
        <p14:creationId xmlns:p14="http://schemas.microsoft.com/office/powerpoint/2010/main" val="409080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0014CB-23A4-1C69-28D0-DDA3CF2E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Ennuste hyvä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D0938A-C968-ACD5-DDCD-63408E28E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Elinajan ennuste vastaa muun väestön ennustetta, kun potilas käyttää lääkettä</a:t>
            </a:r>
          </a:p>
          <a:p>
            <a:r>
              <a:rPr lang="fi-FI" dirty="0"/>
              <a:t>HIV infektiota ei pystytä nykyisin parantamaan, lääkitys pysyvä</a:t>
            </a:r>
          </a:p>
          <a:p>
            <a:endParaRPr lang="fi-FI" dirty="0"/>
          </a:p>
          <a:p>
            <a:r>
              <a:rPr lang="fi-FI" dirty="0"/>
              <a:t>Joka viides HIV-potilas Suomessa on yli 60-vuotias</a:t>
            </a:r>
          </a:p>
          <a:p>
            <a:endParaRPr lang="fi-FI" dirty="0"/>
          </a:p>
          <a:p>
            <a:r>
              <a:rPr lang="fi-FI" dirty="0"/>
              <a:t>OYS: 29 % HIV-potilaista yli 60-vuotiaita ja 8 % yli 70-vuotiaita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1488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C70ABF-2B88-9FC2-537C-D164EA095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HIV-potilaiden elinajan ennuste vastaa muuta väestöä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8F21E1-DC76-6364-E30D-30AF3538C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HIV-potilaat tarvitsevat ikääntyessään pitkäaikaislaitosten hoitoa</a:t>
            </a:r>
          </a:p>
          <a:p>
            <a:endParaRPr lang="fi-FI" dirty="0"/>
          </a:p>
          <a:p>
            <a:r>
              <a:rPr lang="fi-FI" dirty="0"/>
              <a:t>Hyvässä hoitotasapainossa oleva HIV-infektio ei ole peruste hoidonrajauksiin, vaan hoidonrajauspäätökset tehdään muiden pitkäaikaissairauksien ja toimintakyvyn (avuntarpeen) perusteella </a:t>
            </a:r>
          </a:p>
        </p:txBody>
      </p:sp>
    </p:spTree>
    <p:extLst>
      <p:ext uri="{BB962C8B-B14F-4D97-AF65-F5344CB8AC3E}">
        <p14:creationId xmlns:p14="http://schemas.microsoft.com/office/powerpoint/2010/main" val="3648847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940029-57A8-EA6A-4600-9267202B6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Tärkeää HIV-potilaan kohtaamisessa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61653C-A46E-0DF5-7E0A-4A1501B0C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Inhimillinen kohtaaminen</a:t>
            </a:r>
          </a:p>
          <a:p>
            <a:endParaRPr lang="fi-FI" dirty="0"/>
          </a:p>
          <a:p>
            <a:r>
              <a:rPr lang="fi-FI" dirty="0"/>
              <a:t>Luottamuksellisuus</a:t>
            </a:r>
          </a:p>
          <a:p>
            <a:r>
              <a:rPr lang="fi-FI" dirty="0"/>
              <a:t>Asukkaan/ potilaan terveystiedot ovat salassa pidettäviä</a:t>
            </a:r>
          </a:p>
          <a:p>
            <a:endParaRPr lang="fi-FI" dirty="0"/>
          </a:p>
          <a:p>
            <a:r>
              <a:rPr lang="fi-FI" dirty="0"/>
              <a:t>Stigma </a:t>
            </a:r>
          </a:p>
          <a:p>
            <a:endParaRPr lang="fi-FI" dirty="0"/>
          </a:p>
          <a:p>
            <a:r>
              <a:rPr lang="fi-FI" dirty="0"/>
              <a:t>Ei tarvetta erityisille suojaimille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D7B31B1-6D0E-87AD-CA68-E54FA00E7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641" y="4110182"/>
            <a:ext cx="2729849" cy="263207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6C4C0B28-053A-D335-AD03-0CC58610E587}"/>
              </a:ext>
            </a:extLst>
          </p:cNvPr>
          <p:cNvCxnSpPr>
            <a:cxnSpLocks/>
          </p:cNvCxnSpPr>
          <p:nvPr/>
        </p:nvCxnSpPr>
        <p:spPr>
          <a:xfrm>
            <a:off x="8282256" y="3913124"/>
            <a:ext cx="2771168" cy="2785982"/>
          </a:xfrm>
          <a:prstGeom prst="line">
            <a:avLst/>
          </a:prstGeom>
          <a:ln w="762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CE7B1D3E-AAE3-5DC9-2C0E-D4EF8262588C}"/>
              </a:ext>
            </a:extLst>
          </p:cNvPr>
          <p:cNvCxnSpPr>
            <a:cxnSpLocks/>
          </p:cNvCxnSpPr>
          <p:nvPr/>
        </p:nvCxnSpPr>
        <p:spPr>
          <a:xfrm flipV="1">
            <a:off x="7903707" y="4435267"/>
            <a:ext cx="3359650" cy="2057608"/>
          </a:xfrm>
          <a:prstGeom prst="line">
            <a:avLst/>
          </a:prstGeom>
          <a:ln w="762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35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HIV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Human </a:t>
            </a:r>
            <a:r>
              <a:rPr lang="fi-FI" dirty="0" err="1"/>
              <a:t>immunodeficiency</a:t>
            </a:r>
            <a:r>
              <a:rPr lang="fi-FI" dirty="0"/>
              <a:t> virus = ihmisen immuunikato virus</a:t>
            </a:r>
          </a:p>
          <a:p>
            <a:r>
              <a:rPr lang="fi-FI" dirty="0"/>
              <a:t>Viruksen tärkein kohde on CD4-lymfosyytit </a:t>
            </a:r>
          </a:p>
          <a:p>
            <a:r>
              <a:rPr lang="fi-FI" dirty="0"/>
              <a:t>1980-luvun alusta ilmaantui aiheuttaen AIDS (= </a:t>
            </a:r>
            <a:r>
              <a:rPr lang="fi-FI" dirty="0" err="1"/>
              <a:t>acquired</a:t>
            </a:r>
            <a:r>
              <a:rPr lang="fi-FI" dirty="0"/>
              <a:t> </a:t>
            </a:r>
            <a:r>
              <a:rPr lang="fi-FI" dirty="0" err="1"/>
              <a:t>immune</a:t>
            </a:r>
            <a:r>
              <a:rPr lang="fi-FI" dirty="0"/>
              <a:t> </a:t>
            </a:r>
            <a:r>
              <a:rPr lang="fi-FI" dirty="0" err="1"/>
              <a:t>deficiency</a:t>
            </a:r>
            <a:r>
              <a:rPr lang="fi-FI" dirty="0"/>
              <a:t> </a:t>
            </a:r>
            <a:r>
              <a:rPr lang="fi-FI" dirty="0" err="1"/>
              <a:t>syndroma</a:t>
            </a:r>
            <a:r>
              <a:rPr lang="fi-FI" dirty="0"/>
              <a:t>)</a:t>
            </a:r>
          </a:p>
          <a:p>
            <a:endParaRPr lang="fi-FI" dirty="0"/>
          </a:p>
          <a:p>
            <a:r>
              <a:rPr lang="fi-FI" b="1" dirty="0"/>
              <a:t>THL Tartuntatautirekisteri</a:t>
            </a:r>
            <a:r>
              <a:rPr lang="fi-FI" dirty="0"/>
              <a:t>:</a:t>
            </a:r>
          </a:p>
          <a:p>
            <a:r>
              <a:rPr lang="fi-FI" dirty="0"/>
              <a:t>Uusia tapauksia 130-250 / vuosi</a:t>
            </a:r>
          </a:p>
          <a:p>
            <a:r>
              <a:rPr lang="fi-FI" dirty="0" err="1"/>
              <a:t>Pohde</a:t>
            </a:r>
            <a:r>
              <a:rPr lang="fi-FI" dirty="0"/>
              <a:t>: uusia HIV diagnooseja 1-7 / vuosi (v. 2010-2024)</a:t>
            </a:r>
          </a:p>
          <a:p>
            <a:r>
              <a:rPr lang="fi-FI" dirty="0"/>
              <a:t>Suomessa 3332 HIV-potilasta / vuonna 2023</a:t>
            </a:r>
          </a:p>
          <a:p>
            <a:r>
              <a:rPr lang="fi-FI" dirty="0"/>
              <a:t>OYS infektiopoliklinikan seurannassa 137 HIV potilasta (16.4.2025)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68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HIV tarttuu?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Suojaamattomassa seksikontaktissa</a:t>
            </a:r>
          </a:p>
          <a:p>
            <a:r>
              <a:rPr lang="fi-FI" dirty="0"/>
              <a:t>Veren välityksellä</a:t>
            </a:r>
          </a:p>
          <a:p>
            <a:r>
              <a:rPr lang="fi-FI" dirty="0"/>
              <a:t>Äidiltä lapselle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HIV </a:t>
            </a:r>
            <a:r>
              <a:rPr lang="fi-FI" b="1" dirty="0"/>
              <a:t>ei tartu</a:t>
            </a:r>
            <a:r>
              <a:rPr lang="fi-FI" dirty="0"/>
              <a:t> arkipäiväisissä kontakteissa kuten                    kosketuksesta, halatessa, suutelusta, kättelystä, astioiden, ruoan, juoman välityksellä, hyönteisen piston välityksellä, saunan lauteilta, pyykistä</a:t>
            </a:r>
          </a:p>
          <a:p>
            <a:r>
              <a:rPr lang="fi-FI" dirty="0"/>
              <a:t>HIV </a:t>
            </a:r>
            <a:r>
              <a:rPr lang="fi-FI" b="1" dirty="0"/>
              <a:t>ei tartu</a:t>
            </a:r>
            <a:r>
              <a:rPr lang="fi-FI" dirty="0"/>
              <a:t> pesujen tai pukemisen yhteydessä </a:t>
            </a:r>
          </a:p>
        </p:txBody>
      </p:sp>
    </p:spTree>
    <p:extLst>
      <p:ext uri="{BB962C8B-B14F-4D97-AF65-F5344CB8AC3E}">
        <p14:creationId xmlns:p14="http://schemas.microsoft.com/office/powerpoint/2010/main" val="247465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36BE10-5124-8689-D292-F726419BB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HIV ei tartu näistä eritteistä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0FAB1D-D70F-54D2-F9E9-0EB1D9329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Virtsa</a:t>
            </a:r>
          </a:p>
          <a:p>
            <a:r>
              <a:rPr lang="fi-FI" dirty="0"/>
              <a:t>Sylki</a:t>
            </a:r>
          </a:p>
          <a:p>
            <a:r>
              <a:rPr lang="fi-FI" dirty="0"/>
              <a:t>Kyyneleet</a:t>
            </a:r>
          </a:p>
          <a:p>
            <a:r>
              <a:rPr lang="fi-FI" dirty="0"/>
              <a:t>Nenäeritteet</a:t>
            </a:r>
          </a:p>
          <a:p>
            <a:r>
              <a:rPr lang="fi-FI" dirty="0"/>
              <a:t>Uloste</a:t>
            </a:r>
          </a:p>
          <a:p>
            <a:r>
              <a:rPr lang="fi-FI" dirty="0"/>
              <a:t>hiki</a:t>
            </a:r>
          </a:p>
        </p:txBody>
      </p:sp>
    </p:spTree>
    <p:extLst>
      <p:ext uri="{BB962C8B-B14F-4D97-AF65-F5344CB8AC3E}">
        <p14:creationId xmlns:p14="http://schemas.microsoft.com/office/powerpoint/2010/main" val="415976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isällön paikkamerkki 5">
            <a:extLst>
              <a:ext uri="{FF2B5EF4-FFF2-40B4-BE49-F238E27FC236}">
                <a16:creationId xmlns:a16="http://schemas.microsoft.com/office/drawing/2014/main" id="{B73E8D34-0459-D4F9-5BE7-55CC49317A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227521"/>
              </p:ext>
            </p:extLst>
          </p:nvPr>
        </p:nvGraphicFramePr>
        <p:xfrm>
          <a:off x="316907" y="109068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074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HIV-infektion taudinkulku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Noin puolet tartunnan saaneista sairastuu ensitautiin 2- 6 viikon kuluttua tartunnasta</a:t>
            </a:r>
          </a:p>
          <a:p>
            <a:r>
              <a:rPr lang="fi-FI" dirty="0"/>
              <a:t>Ensitaudin oireita: kuume, kurkkukipu, lihassäryt, suurentuneet imusolmukkeet, osalla ihottumaa</a:t>
            </a:r>
          </a:p>
          <a:p>
            <a:r>
              <a:rPr lang="fi-FI" dirty="0"/>
              <a:t>Ensitaudin oireet kestävät 1-4 viikkoa</a:t>
            </a:r>
          </a:p>
          <a:p>
            <a:r>
              <a:rPr lang="fi-FI" dirty="0"/>
              <a:t>Ensitaudin jälkeen infektio oireeton vuosia</a:t>
            </a:r>
          </a:p>
          <a:p>
            <a:r>
              <a:rPr lang="fi-FI" dirty="0"/>
              <a:t>Vuosien kuluessa elimistön puolustuskyky heikkenee (CD4-lymfosyytit laskevat) ja potilas voi sairastua epätyypillisiin infektioihin (herpesinfektiot, suun/ruokatorven sieni-infektiot, </a:t>
            </a:r>
            <a:r>
              <a:rPr lang="fi-FI" dirty="0" err="1"/>
              <a:t>Pneumocystis</a:t>
            </a:r>
            <a:r>
              <a:rPr lang="fi-FI" dirty="0"/>
              <a:t>-keuhkokuume)</a:t>
            </a:r>
          </a:p>
          <a:p>
            <a:r>
              <a:rPr lang="fi-FI" dirty="0"/>
              <a:t>Hoitamattomana johtaa immuunipuutokseen (= puolustuskyvyn heikkenemiseen) ja kuolemaan keskimäärin 8-10 vuoden kuluessa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973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AB86A-21BC-7B29-968A-0172C301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HIV-infektion kliininen kuva - ilman lääkitystä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672A9F-2FF5-8E20-EE37-C640EE461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568" y="1773093"/>
            <a:ext cx="4762500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7ADF0B03-A066-07C8-1C2A-D0D411336793}"/>
              </a:ext>
            </a:extLst>
          </p:cNvPr>
          <p:cNvSpPr txBox="1"/>
          <p:nvPr/>
        </p:nvSpPr>
        <p:spPr>
          <a:xfrm>
            <a:off x="9064239" y="6377125"/>
            <a:ext cx="20880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Mikrobiologia 2020</a:t>
            </a:r>
          </a:p>
        </p:txBody>
      </p:sp>
    </p:spTree>
    <p:extLst>
      <p:ext uri="{BB962C8B-B14F-4D97-AF65-F5344CB8AC3E}">
        <p14:creationId xmlns:p14="http://schemas.microsoft.com/office/powerpoint/2010/main" val="1721656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CBE035-A065-2F39-9C9E-41A7EC2C5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HIV-potilaiden opportunististen infektioiden esiintyminen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A924D46-1438-3B76-B1DB-5B8780EEB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801" y="1543822"/>
            <a:ext cx="6629871" cy="6135955"/>
          </a:xfrm>
          <a:prstGeom prst="rect">
            <a:avLst/>
          </a:prstGeom>
        </p:spPr>
      </p:pic>
      <p:sp>
        <p:nvSpPr>
          <p:cNvPr id="9" name="Nuoli: Oikea 8">
            <a:extLst>
              <a:ext uri="{FF2B5EF4-FFF2-40B4-BE49-F238E27FC236}">
                <a16:creationId xmlns:a16="http://schemas.microsoft.com/office/drawing/2014/main" id="{3681D0C7-079B-27BF-BE79-A2F1000C56EE}"/>
              </a:ext>
            </a:extLst>
          </p:cNvPr>
          <p:cNvSpPr/>
          <p:nvPr/>
        </p:nvSpPr>
        <p:spPr>
          <a:xfrm>
            <a:off x="746333" y="4611799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96B220F-2261-F367-9D56-FF55DA95D05D}"/>
              </a:ext>
            </a:extLst>
          </p:cNvPr>
          <p:cNvSpPr txBox="1"/>
          <p:nvPr/>
        </p:nvSpPr>
        <p:spPr>
          <a:xfrm>
            <a:off x="9663157" y="6369958"/>
            <a:ext cx="21044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Mikrobiologia 2020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357D5955-4443-8C3F-A60A-D8FF751AD037}"/>
              </a:ext>
            </a:extLst>
          </p:cNvPr>
          <p:cNvSpPr/>
          <p:nvPr/>
        </p:nvSpPr>
        <p:spPr>
          <a:xfrm>
            <a:off x="3426863" y="5026179"/>
            <a:ext cx="1598063" cy="2406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17AFE202-96E8-AD3C-C1AE-3AB4E810B19E}"/>
              </a:ext>
            </a:extLst>
          </p:cNvPr>
          <p:cNvSpPr/>
          <p:nvPr/>
        </p:nvSpPr>
        <p:spPr>
          <a:xfrm>
            <a:off x="4713005" y="4800718"/>
            <a:ext cx="914400" cy="2254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A1033563-9DE3-7615-057A-99D0FAEE5F22}"/>
              </a:ext>
            </a:extLst>
          </p:cNvPr>
          <p:cNvSpPr txBox="1"/>
          <p:nvPr/>
        </p:nvSpPr>
        <p:spPr>
          <a:xfrm>
            <a:off x="7694256" y="2236094"/>
            <a:ext cx="32433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CD4 normaali viitearvo 0,4-1,6 (x 10 E9/l)</a:t>
            </a:r>
          </a:p>
        </p:txBody>
      </p:sp>
    </p:spTree>
    <p:extLst>
      <p:ext uri="{BB962C8B-B14F-4D97-AF65-F5344CB8AC3E}">
        <p14:creationId xmlns:p14="http://schemas.microsoft.com/office/powerpoint/2010/main" val="27502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Diagnoosi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Diagnoosi tehdään verikokeella</a:t>
            </a:r>
          </a:p>
          <a:p>
            <a:r>
              <a:rPr lang="fi-FI" dirty="0"/>
              <a:t>S-</a:t>
            </a:r>
            <a:r>
              <a:rPr lang="fi-FI" dirty="0" err="1"/>
              <a:t>HIVagab</a:t>
            </a:r>
            <a:r>
              <a:rPr lang="fi-FI" dirty="0"/>
              <a:t>= antigeeni ja vasta-ainetesti</a:t>
            </a:r>
          </a:p>
          <a:p>
            <a:r>
              <a:rPr lang="fi-FI" dirty="0"/>
              <a:t>testi positiiviseksi yleensä 1 kk sisällä tartunnasta (&gt; 90 %), mutta viimeistään 3 kk kuluttua tartunnasta 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84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oulutusmateriaali (sisältötyyppi)" ma:contentTypeID="0x010100E993358E494F344F8D6048E76D09AF020A007628AA875F93584E8BFB272C4723E035" ma:contentTypeVersion="51" ma:contentTypeDescription="" ma:contentTypeScope="" ma:versionID="13000959c0f6843a30fd9fccf4aad81d">
  <xsd:schema xmlns:xsd="http://www.w3.org/2001/XMLSchema" xmlns:xs="http://www.w3.org/2001/XMLSchema" xmlns:p="http://schemas.microsoft.com/office/2006/metadata/properties" xmlns:ns1="http://schemas.microsoft.com/sharepoint/v3" xmlns:ns2="0af04246-5dcb-4e38-b8a1-4adaeb368127" xmlns:ns3="d3e50268-7799-48af-83c3-9a9b063078bc" targetNamespace="http://schemas.microsoft.com/office/2006/metadata/properties" ma:root="true" ma:fieldsID="25e210337e4485dc95c5e8087b813b2b" ns1:_="" ns2:_="" ns3:_="">
    <xsd:import namespace="http://schemas.microsoft.com/sharepoint/v3"/>
    <xsd:import namespace="0af04246-5dcb-4e38-b8a1-4adaeb368127"/>
    <xsd:import namespace="d3e50268-7799-48af-83c3-9a9b063078bc"/>
    <xsd:element name="properties">
      <xsd:complexType>
        <xsd:sequence>
          <xsd:element name="documentManagement">
            <xsd:complexType>
              <xsd:all>
                <xsd:element ref="ns2:Erittäin_x0020_tärkeä_x002c__x0020__x0020_kriittinen_x0020_tai_x0020_päivystysdokumentti" minOccurs="0"/>
                <xsd:element ref="ns2:Dokumentin_x0020_sisällöstä_x0020_vastaava_x0028_t_x0029__x0020__x002f__x0020_asiantuntija_x0028_t_x0029_"/>
                <xsd:element ref="ns2:Dokumjentin_x0020_hyväksyjä"/>
                <xsd:element ref="ns2:Turvallisuustietoisku" minOccurs="0"/>
                <xsd:element ref="ns1:Language" minOccurs="0"/>
                <xsd:element ref="ns3:Julkaise_x0020_extranetissa" minOccurs="0"/>
                <xsd:element ref="ns3:Julkaise_x0020_internetissä" minOccurs="0"/>
                <xsd:element ref="ns3:Julkaise_x0020_intranetissa" minOccurs="0"/>
                <xsd:element ref="ns3:cd9fa66b05f24776892a63c6fb772e2f" minOccurs="0"/>
                <xsd:element ref="ns3:n20b6b3d9a8f4638937a9d1d1dec5738" minOccurs="0"/>
                <xsd:element ref="ns3:ab42df24dbb04f55bc336c85f92eff00" minOccurs="0"/>
                <xsd:element ref="ns3:_dlc_DocId" minOccurs="0"/>
                <xsd:element ref="ns3:_dlc_DocIdUrl" minOccurs="0"/>
                <xsd:element ref="ns3:_dlc_DocIdPersistId" minOccurs="0"/>
                <xsd:element ref="ns3:p1983d610e0d4731a3788cc4c5855e1b" minOccurs="0"/>
                <xsd:element ref="ns3:TaxCatchAll" minOccurs="0"/>
                <xsd:element ref="ns3:n8b7dceb557a4bd5a6f48e1feceef73f" minOccurs="0"/>
                <xsd:element ref="ns2:Koulutuksen_x0020_ajankohta" minOccurs="0"/>
                <xsd:element ref="ns3:TaxCatchAllLabel" minOccurs="0"/>
                <xsd:element ref="ns3:dcbcdd319c9d484f9dc5161892e5c0c3" minOccurs="0"/>
                <xsd:element ref="ns3:bad6acabb1c24909a1a688c49f883f4d" minOccurs="0"/>
                <xsd:element ref="ns3:Julkaistu_x0020_internetiin" minOccurs="0"/>
                <xsd:element ref="ns3:Julkaistu_x0020_intranetiin" minOccurs="0"/>
                <xsd:element ref="ns3:Julkisuus"/>
                <xsd:element ref="ns3:Viittaus_x0020_aiempaan_x0020_dokumentaatioon" minOccurs="0"/>
                <xsd:element ref="ns3:DokumenttienJarjestysnro" minOccurs="0"/>
                <xsd:element ref="ns3:p29133bec810493ea0a0db9a40008070" minOccurs="0"/>
                <xsd:element ref="ns3:dcbfe2a265e14726b4e3bf442009874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2" nillable="true" ma:displayName="Language" ma:default="Finnish (Finland)" ma:format="Dropdown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04246-5dcb-4e38-b8a1-4adaeb368127" elementFormDefault="qualified">
    <xsd:import namespace="http://schemas.microsoft.com/office/2006/documentManagement/types"/>
    <xsd:import namespace="http://schemas.microsoft.com/office/infopath/2007/PartnerControls"/>
    <xsd:element name="Erittäin_x0020_tärkeä_x002c__x0020__x0020_kriittinen_x0020_tai_x0020_päivystysdokumentti" ma:index="6" nillable="true" ma:displayName="Erittäin tärkeä,  kriittinen tai päivystyksellinen dokumentti" ma:default="0" ma:description="Valitse 'Kyllä' jos tämä dokumentti on potilaan hoidossa tai muussa toiminnassa erityisen tärkeä dokumentti." ma:internalName="Eritt_x00e4_in_x0020_t_x00e4_rke_x00e4__x002C__x0020__x0020_kriittinen_x0020_tai_x0020_p_x00e4_ivystysdokumentti">
      <xsd:simpleType>
        <xsd:restriction base="dms:Boolean"/>
      </xsd:simpleType>
    </xsd:element>
    <xsd:element name="Dokumentin_x0020_sisällöstä_x0020_vastaava_x0028_t_x0029__x0020__x002f__x0020_asiantuntija_x0028_t_x0029_" ma:index="9" ma:displayName="Dokumentin sisällöstä vastaava(t) / asiantuntija(t) + intraan tallentaja" ma:description="" ma:list="UserInfo" ma:SharePointGroup="0" ma:internalName="Dokumentin_x0020_sis_x00e4_ll_x00f6_st_x00e4__x0020_vastaava_x0028_t_x0029__x0020__x002F__x0020_asiantuntija_x0028_t_x0029_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jentin_x0020_hyväksyjä" ma:index="10" ma:displayName="Dokumentin hyväksyjä(t)" ma:description="" ma:list="UserInfo" ma:SharePointGroup="0" ma:internalName="Dokumjentin_x0020_hyv_x00e4_ksyj_x00e4_" ma:readOnly="fals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urvallisuustietoisku" ma:index="11" nillable="true" ma:displayName="Turvallisuustietoisku" ma:default="0" ma:description="Valitse tämä, jos haluat dokumentin myös turvallisuustietoiskuksi" ma:internalName="Turvallisuustietoisku">
      <xsd:simpleType>
        <xsd:restriction base="dms:Boolean"/>
      </xsd:simpleType>
    </xsd:element>
    <xsd:element name="Koulutuksen_x0020_ajankohta" ma:index="30" nillable="true" ma:displayName="Koulutuksen ajankohta" ma:description="" ma:format="DateTime" ma:internalName="Koulutuksen_x0020_ajankohta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50268-7799-48af-83c3-9a9b063078bc" elementFormDefault="qualified">
    <xsd:import namespace="http://schemas.microsoft.com/office/2006/documentManagement/types"/>
    <xsd:import namespace="http://schemas.microsoft.com/office/infopath/2007/PartnerControls"/>
    <xsd:element name="Julkaise_x0020_extranetissa" ma:index="13" nillable="true" ma:displayName="Julkaise extranetissa" ma:default="0" ma:internalName="Julkaise_x0020_extranetissa" ma:readOnly="false">
      <xsd:simpleType>
        <xsd:restriction base="dms:Boolean"/>
      </xsd:simpleType>
    </xsd:element>
    <xsd:element name="Julkaise_x0020_internetissä" ma:index="14" nillable="true" ma:displayName="Julkaise internetissä" ma:default="0" ma:internalName="Julkaise_x0020_internetiss_x00e4_">
      <xsd:simpleType>
        <xsd:restriction base="dms:Boolean"/>
      </xsd:simpleType>
    </xsd:element>
    <xsd:element name="Julkaise_x0020_intranetissa" ma:index="15" nillable="true" ma:displayName="Julkaise intranetissa" ma:default="1" ma:internalName="Julkaise_x0020_intranetissa">
      <xsd:simpleType>
        <xsd:restriction base="dms:Boolean"/>
      </xsd:simpleType>
    </xsd:element>
    <xsd:element name="cd9fa66b05f24776892a63c6fb772e2f" ma:index="17" ma:taxonomy="true" ma:internalName="cd9fa66b05f24776892a63c6fb772e2f" ma:taxonomyFieldName="Kohde_x002d__x0020__x002F__x0020_ty_x00f6_ntekij_x00e4_ryhm_x00e4_" ma:displayName="Kohde- / työntekijäryhmä" ma:readOnly="false" ma:fieldId="{cd9fa66b-05f2-4776-892a-63c6fb772e2f}" ma:sspId="fe7d6957-b623-48c5-941b-77be73948d87" ma:termSetId="92437ae2-e411-4fd9-8f78-058c0c7750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20b6b3d9a8f4638937a9d1d1dec5738" ma:index="20" ma:taxonomy="true" ma:internalName="n20b6b3d9a8f4638937a9d1d1dec5738" ma:taxonomyFieldName="Toiminnanohjausk_x00e4_sikirja" ma:displayName="Toimintakäsikirja" ma:default="" ma:fieldId="{720b6b3d-9a8f-4638-937a-9d1d1dec5738}" ma:sspId="fe7d6957-b623-48c5-941b-77be73948d87" ma:termSetId="b2a76c15-59d3-4770-9e61-030b81c17d0b" ma:anchorId="7a0b9d1c-55f5-4e60-a6b2-f4f552b9e672" ma:open="false" ma:isKeyword="false">
      <xsd:complexType>
        <xsd:sequence>
          <xsd:element ref="pc:Terms" minOccurs="0" maxOccurs="1"/>
        </xsd:sequence>
      </xsd:complexType>
    </xsd:element>
    <xsd:element name="ab42df24dbb04f55bc336c85f92eff00" ma:index="22" ma:taxonomy="true" ma:internalName="ab42df24dbb04f55bc336c85f92eff00" ma:taxonomyFieldName="Erikoisala" ma:displayName="Erikoisala" ma:readOnly="false" ma:fieldId="{ab42df24-dbb0-4f55-bc33-6c85f92eff00}" ma:sspId="fe7d6957-b623-48c5-941b-77be73948d87" ma:termSetId="bc9b3e2b-2b09-4002-8bda-2c461ace46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1983d610e0d4731a3788cc4c5855e1b" ma:index="26" ma:taxonomy="true" ma:internalName="p1983d610e0d4731a3788cc4c5855e1b" ma:taxonomyFieldName="Organisaatiotieto" ma:displayName="Organisaatiotieto" ma:readOnly="false" ma:fieldId="{91983d61-0e0d-4731-a378-8cc4c5855e1b}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7" nillable="true" ma:displayName="Taxonomy Catch All Column" ma:description="" ma:hidden="true" ma:list="{b4597801-4ab2-4691-bc3c-e7fda2469729}" ma:internalName="TaxCatchAll" ma:showField="CatchAllData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b7dceb557a4bd5a6f48e1feceef73f" ma:index="28" ma:taxonomy="true" ma:internalName="n8b7dceb557a4bd5a6f48e1feceef73f" ma:taxonomyFieldName="Koulutusmateriaali_x0020__x0028_sis_x00e4_lt_x00f6_tyypin_x0020_metatieto_x0029_" ma:displayName="Koulutusmateriaali" ma:readOnly="false" ma:fieldId="{78b7dceb-557a-4bd5-a6f4-8e1feceef73f}" ma:sspId="fe7d6957-b623-48c5-941b-77be73948d87" ma:termSetId="a5dadb34-a611-4200-aa10-4f3086e82c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1" nillable="true" ma:displayName="Taxonomy Catch All Column1" ma:description="" ma:hidden="true" ma:list="{b4597801-4ab2-4691-bc3c-e7fda2469729}" ma:internalName="TaxCatchAllLabel" ma:readOnly="true" ma:showField="CatchAllDataLabel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cbcdd319c9d484f9dc5161892e5c0c3" ma:index="33" nillable="true" ma:taxonomy="true" ma:internalName="dcbcdd319c9d484f9dc5161892e5c0c3" ma:taxonomyFieldName="Organisaatiotiedon_x0020_tarkennus_x0020_toiminnan_x0020_mukaan" ma:displayName="Toiminnan tarkennus" ma:fieldId="{dcbcdd31-9c9d-484f-9dc5-161892e5c0c3}" ma:sspId="fe7d6957-b623-48c5-941b-77be73948d87" ma:termSetId="9fd1f0cc-f021-46ef-91c7-e56805365b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d6acabb1c24909a1a688c49f883f4d" ma:index="34" ma:taxonomy="true" ma:internalName="bad6acabb1c24909a1a688c49f883f4d" ma:taxonomyFieldName="Kohdeorganisaatio" ma:displayName="Kohdeorganisaatio" ma:readOnly="false" ma:default="" ma:fieldId="{bad6acab-b1c2-4909-a1a6-88c49f883f4d}" ma:taxonomyMulti="true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tu_x0020_internetiin" ma:index="36" nillable="true" ma:displayName="Julkaistu internetiin" ma:default="0" ma:internalName="Julkaistu_x0020_internetiin">
      <xsd:simpleType>
        <xsd:restriction base="dms:Boolean"/>
      </xsd:simpleType>
    </xsd:element>
    <xsd:element name="Julkaistu_x0020_intranetiin" ma:index="37" nillable="true" ma:displayName="Julkaistu intranetiin" ma:default="0" ma:internalName="Julkaistu_x0020_intranetiin">
      <xsd:simpleType>
        <xsd:restriction base="dms:Boolean"/>
      </xsd:simpleType>
    </xsd:element>
    <xsd:element name="Julkisuus" ma:index="38" ma:displayName="Julkisuus" ma:default="Ei julkinen" ma:description="" ma:format="Dropdown" ma:internalName="Julkisuus" ma:readOnly="false">
      <xsd:simpleType>
        <xsd:restriction base="dms:Choice">
          <xsd:enumeration value="Julkinen"/>
          <xsd:enumeration value="Ei julkinen"/>
          <xsd:enumeration value="Salassa pidettävä"/>
        </xsd:restriction>
      </xsd:simpleType>
    </xsd:element>
    <xsd:element name="Viittaus_x0020_aiempaan_x0020_dokumentaatioon" ma:index="39" nillable="true" ma:displayName="Viittaus aiempaan dokumentaatioon" ma:description="Toisessa sisältötyypissä olevat aiemmat versiot tai nimi/tyyppi muuttunut. Voi käyttää myös jos alkuperäinen dokumentti ulkoisesta lähteestä." ma:format="Hyperlink" ma:internalName="Viittaus_x0020_aiempaan_x0020_dokumentaatioon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kumenttienJarjestysnro" ma:index="40" nillable="true" ma:displayName="DokumenttienJarjestysnro" ma:decimals="0" ma:description="Tällä metatiedolla voidaan lajitella dokumentit haluttuun järjestykseen" ma:internalName="DokumenttienJarjestysnro" ma:percentage="FALSE">
      <xsd:simpleType>
        <xsd:restriction base="dms:Number"/>
      </xsd:simpleType>
    </xsd:element>
    <xsd:element name="p29133bec810493ea0a0db9a40008070" ma:index="41" nillable="true" ma:taxonomy="true" ma:internalName="p29133bec810493ea0a0db9a40008070" ma:taxonomyFieldName="MEO" ma:displayName="MEO" ma:default="" ma:fieldId="{929133be-c810-493e-a0a0-db9a40008070}" ma:sspId="fe7d6957-b623-48c5-941b-77be73948d87" ma:termSetId="b2a76c15-59d3-4770-9e61-030b81c17d0b" ma:anchorId="968258ff-d532-407d-bbdf-30365d4d88fd" ma:open="false" ma:isKeyword="false">
      <xsd:complexType>
        <xsd:sequence>
          <xsd:element ref="pc:Terms" minOccurs="0" maxOccurs="1"/>
        </xsd:sequence>
      </xsd:complexType>
    </xsd:element>
    <xsd:element name="dcbfe2a265e14726b4e3bf442009874f" ma:index="43" nillable="true" ma:taxonomy="true" ma:internalName="dcbfe2a265e14726b4e3bf442009874f" ma:taxonomyFieldName="Kriisiviestint_x00e4_" ma:displayName="Kriisiviestintä" ma:default="" ma:fieldId="{dcbfe2a2-65e1-4726-b4e3-bf442009874f}" ma:sspId="fe7d6957-b623-48c5-941b-77be73948d87" ma:termSetId="5564fb1b-af91-4a4e-871a-61ffaa225bc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2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e7d6957-b623-48c5-941b-77be73948d87" ContentTypeId="0x010100E993358E494F344F8D6048E76D09AF020A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Finnish (Finland)</Language>
    <dcbcdd319c9d484f9dc5161892e5c0c3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Infektioiden torjunta</TermName>
          <TermId xmlns="http://schemas.microsoft.com/office/infopath/2007/PartnerControls">d1bdb641-a1c1-4abf-b66a-298a776eaddb</TermId>
        </TermInfo>
      </Terms>
    </dcbcdd319c9d484f9dc5161892e5c0c3>
    <Dokumentin_x0020_sisällöstä_x0020_vastaava_x0028_t_x0029__x0020__x002f__x0020_asiantuntija_x0028_t_x0029_ xmlns="0af04246-5dcb-4e38-b8a1-4adaeb368127">
      <UserInfo>
        <DisplayName>i:0#.w|oysnet\partante</DisplayName>
        <AccountId>1175</AccountId>
        <AccountType/>
      </UserInfo>
      <UserInfo>
        <DisplayName>i:0#.w|oysnet\holappjj</DisplayName>
        <AccountId>1652</AccountId>
        <AccountType/>
      </UserInfo>
    </Dokumentin_x0020_sisällöstä_x0020_vastaava_x0028_t_x0029__x0020__x002f__x0020_asiantuntija_x0028_t_x0029_>
    <n8b7dceb557a4bd5a6f48e1feceef73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Koulutuksen aineisto</TermName>
          <TermId xmlns="http://schemas.microsoft.com/office/infopath/2007/PartnerControls">2a72a094-566d-460a-879e-2a18b80594d3</TermId>
        </TermInfo>
      </Terms>
    </n8b7dceb557a4bd5a6f48e1feceef73f>
    <Koulutuksen_x0020_ajankohta xmlns="0af04246-5dcb-4e38-b8a1-4adaeb368127">2025-05-13T21:00:00+00:00</Koulutuksen_x0020_ajankohta>
    <p29133bec810493ea0a0db9a40008070 xmlns="d3e50268-7799-48af-83c3-9a9b063078bc">
      <Terms xmlns="http://schemas.microsoft.com/office/infopath/2007/PartnerControls"/>
    </p29133bec810493ea0a0db9a40008070>
    <Julkaise_x0020_intranetissa xmlns="d3e50268-7799-48af-83c3-9a9b063078bc">true</Julkaise_x0020_intranetissa>
    <cd9fa66b05f24776892a63c6fb772e2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Potilaan hoitoon osallistuva henkilöstö</TermName>
          <TermId xmlns="http://schemas.microsoft.com/office/infopath/2007/PartnerControls">21074a2b-1b44-417e-9c72-4d731d4c7a78</TermId>
        </TermInfo>
      </Terms>
    </cd9fa66b05f24776892a63c6fb772e2f>
    <bad6acabb1c24909a1a688c49f883f4d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Pohde</TermName>
          <TermId xmlns="http://schemas.microsoft.com/office/infopath/2007/PartnerControls">3bd1eb7d-6289-427a-a46c-d4e835e69ad1</TermId>
        </TermInfo>
      </Terms>
    </bad6acabb1c24909a1a688c49f883f4d>
    <n20b6b3d9a8f4638937a9d1d1dec5738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ole toimintakäsikirjaa</TermName>
          <TermId xmlns="http://schemas.microsoft.com/office/infopath/2007/PartnerControls">ed0127a7-f4bb-4299-8de4-a0fcecf35ff1</TermId>
        </TermInfo>
      </Terms>
    </n20b6b3d9a8f4638937a9d1d1dec5738>
    <ab42df24dbb04f55bc336c85f92eff00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erikoisalaa (PPSHP)</TermName>
          <TermId xmlns="http://schemas.microsoft.com/office/infopath/2007/PartnerControls">63c697a3-d3f0-4701-a1c0-7b3ab3656aba</TermId>
        </TermInfo>
      </Terms>
    </ab42df24dbb04f55bc336c85f92eff00>
    <Julkaise_x0020_extranetissa xmlns="d3e50268-7799-48af-83c3-9a9b063078bc">false</Julkaise_x0020_extranetissa>
    <Dokumjentin_x0020_hyväksyjä xmlns="0af04246-5dcb-4e38-b8a1-4adaeb368127">
      <UserInfo>
        <DisplayName>i:0#.w|oysnet\puhtote</DisplayName>
        <AccountId>249</AccountId>
        <AccountType/>
      </UserInfo>
    </Dokumjentin_x0020_hyväksyjä>
    <p1983d610e0d4731a3788cc4c5855e1b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Infektioyksikkö</TermName>
          <TermId xmlns="http://schemas.microsoft.com/office/infopath/2007/PartnerControls">d873b9ee-c5a1-43a5-91cd-d45393df5f8c</TermId>
        </TermInfo>
      </Terms>
    </p1983d610e0d4731a3788cc4c5855e1b>
    <Erittäin_x0020_tärkeä_x002c__x0020__x0020_kriittinen_x0020_tai_x0020_päivystysdokumentti xmlns="0af04246-5dcb-4e38-b8a1-4adaeb368127">false</Erittäin_x0020_tärkeä_x002c__x0020__x0020_kriittinen_x0020_tai_x0020_päivystysdokumentti>
    <Turvallisuustietoisku xmlns="0af04246-5dcb-4e38-b8a1-4adaeb368127">false</Turvallisuustietoisku>
    <Viittaus_x0020_aiempaan_x0020_dokumentaatioon xmlns="d3e50268-7799-48af-83c3-9a9b063078bc">
      <Url xsi:nil="true"/>
      <Description xsi:nil="true"/>
    </Viittaus_x0020_aiempaan_x0020_dokumentaatioon>
    <Julkisuus xmlns="d3e50268-7799-48af-83c3-9a9b063078bc">Julkinen</Julkisuus>
    <DokumenttienJarjestysnro xmlns="d3e50268-7799-48af-83c3-9a9b063078bc" xsi:nil="true"/>
    <Julkaise_x0020_internetissä xmlns="d3e50268-7799-48af-83c3-9a9b063078bc">true</Julkaise_x0020_internetissä>
    <dcbfe2a265e14726b4e3bf442009874f xmlns="d3e50268-7799-48af-83c3-9a9b063078bc">
      <Terms xmlns="http://schemas.microsoft.com/office/infopath/2007/PartnerControls"/>
    </dcbfe2a265e14726b4e3bf442009874f>
    <TaxCatchAll xmlns="d3e50268-7799-48af-83c3-9a9b063078bc">
      <Value>2439</Value>
      <Value>168</Value>
      <Value>166</Value>
      <Value>165</Value>
      <Value>10</Value>
      <Value>42</Value>
      <Value>3</Value>
      <Value>2688</Value>
      <Value>2992</Value>
    </TaxCatchAll>
    <_dlc_DocId xmlns="d3e50268-7799-48af-83c3-9a9b063078bc">MUAVRSSTWASF-92438712-470</_dlc_DocId>
    <_dlc_DocIdUrl xmlns="d3e50268-7799-48af-83c3-9a9b063078bc">
      <Url>https://internet.oysnet.ppshp.fi/dokumentit/_layouts/15/DocIdRedir.aspx?ID=MUAVRSSTWASF-92438712-470</Url>
      <Description>MUAVRSSTWASF-92438712-470</Description>
    </_dlc_DocIdUrl>
    <Julkaistu_x0020_intranetiin xmlns="d3e50268-7799-48af-83c3-9a9b063078bc">false</Julkaistu_x0020_intranetiin>
    <Julkaistu_x0020_internetiin xmlns="d3e50268-7799-48af-83c3-9a9b063078bc">false</Julkaistu_x0020_internetiin>
  </documentManagement>
</p:properties>
</file>

<file path=customXml/itemProps1.xml><?xml version="1.0" encoding="utf-8"?>
<ds:datastoreItem xmlns:ds="http://schemas.openxmlformats.org/officeDocument/2006/customXml" ds:itemID="{003D1F87-BC03-4B4C-AE8C-848534878E7A}"/>
</file>

<file path=customXml/itemProps2.xml><?xml version="1.0" encoding="utf-8"?>
<ds:datastoreItem xmlns:ds="http://schemas.openxmlformats.org/officeDocument/2006/customXml" ds:itemID="{522B528F-CC19-4EF5-A874-D7B486EFDADB}"/>
</file>

<file path=customXml/itemProps3.xml><?xml version="1.0" encoding="utf-8"?>
<ds:datastoreItem xmlns:ds="http://schemas.openxmlformats.org/officeDocument/2006/customXml" ds:itemID="{72465043-3941-49F6-B072-B4A75800074D}"/>
</file>

<file path=customXml/itemProps4.xml><?xml version="1.0" encoding="utf-8"?>
<ds:datastoreItem xmlns:ds="http://schemas.openxmlformats.org/officeDocument/2006/customXml" ds:itemID="{7A2A3669-8F3E-4DA0-B1B9-9A4AAA5623A4}"/>
</file>

<file path=customXml/itemProps5.xml><?xml version="1.0" encoding="utf-8"?>
<ds:datastoreItem xmlns:ds="http://schemas.openxmlformats.org/officeDocument/2006/customXml" ds:itemID="{CE38B976-A4CE-4CDA-B8D8-E6D22D48BDED}"/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527</Words>
  <Application>Microsoft Office PowerPoint</Application>
  <PresentationFormat>Laajakuva</PresentationFormat>
  <Paragraphs>105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Office-teema</vt:lpstr>
      <vt:lpstr>HIV-potilas pitkäaikaishoidossa</vt:lpstr>
      <vt:lpstr>HIV</vt:lpstr>
      <vt:lpstr>Miten HIV tarttuu?</vt:lpstr>
      <vt:lpstr>HIV ei tartu näistä eritteistä</vt:lpstr>
      <vt:lpstr>PowerPoint-esitys</vt:lpstr>
      <vt:lpstr>HIV-infektion taudinkulku</vt:lpstr>
      <vt:lpstr>HIV-infektion kliininen kuva - ilman lääkitystä</vt:lpstr>
      <vt:lpstr>HIV-potilaiden opportunististen infektioiden esiintyminen</vt:lpstr>
      <vt:lpstr>Diagnoosi</vt:lpstr>
      <vt:lpstr>Suomalaissyntyisten HIV-positiivisten ikäjakauma diagnoosihetkellä</vt:lpstr>
      <vt:lpstr>HIV-infektion hoito</vt:lpstr>
      <vt:lpstr>HIV-infektion lääkehoito</vt:lpstr>
      <vt:lpstr>HIV-hoito on tehokasta</vt:lpstr>
      <vt:lpstr>Ennuste hyvä</vt:lpstr>
      <vt:lpstr>HIV-potilaiden elinajan ennuste vastaa muuta väestöä</vt:lpstr>
      <vt:lpstr>Tärkeää HIV-potilaan kohtaamisessa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HIV-potilas pitkäaikaishoidossa 14.5.2025</dc:title>
  <dc:creator>Partanen Terhi</dc:creator>
  <cp:keywords>hiv-potilas; pitkäaikaishoito</cp:keywords>
  <cp:lastModifiedBy>Holappa Jatta</cp:lastModifiedBy>
  <cp:revision>88</cp:revision>
  <dcterms:created xsi:type="dcterms:W3CDTF">2025-04-16T07:54:58Z</dcterms:created>
  <dcterms:modified xsi:type="dcterms:W3CDTF">2025-05-15T09:01:46Z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0x010100E993358E494F344F8D6048E76D09AF020A007628AA875F93584E8BFB272C4723E035</vt:lpwstr>
  </property>
  <property fmtid="{D5CDD505-2E9C-101B-9397-08002B2CF9AE}" pid="3" name="_dlc_DocIdItemGuid">
    <vt:lpwstr>b2bbcf56-c00b-49b0-9b95-b9fb582ab68f</vt:lpwstr>
  </property>
  <property fmtid="{D5CDD505-2E9C-101B-9397-08002B2CF9AE}" pid="4" name="TaxKeyword">
    <vt:lpwstr>2992;#hiv-potilas|de51ad9d-4410-48ad-994f-884d4dc68d7b;#2439;#pitkäaikaishoito|6a630845-e85c-491b-a4de-01cd7795efb5</vt:lpwstr>
  </property>
  <property fmtid="{D5CDD505-2E9C-101B-9397-08002B2CF9AE}" pid="5" name="Kohde- / työntekijäryhmä">
    <vt:lpwstr>42;#Potilaan hoitoon osallistuva henkilöstö|21074a2b-1b44-417e-9c72-4d731d4c7a78</vt:lpwstr>
  </property>
  <property fmtid="{D5CDD505-2E9C-101B-9397-08002B2CF9AE}" pid="6" name="MEO">
    <vt:lpwstr/>
  </property>
  <property fmtid="{D5CDD505-2E9C-101B-9397-08002B2CF9AE}" pid="7" name="Koulutusmateriaali (sisältötyypin metatieto)">
    <vt:lpwstr>165;#Koulutuksen aineisto|2a72a094-566d-460a-879e-2a18b80594d3</vt:lpwstr>
  </property>
  <property fmtid="{D5CDD505-2E9C-101B-9397-08002B2CF9AE}" pid="8" name="Kohdeorganisaatio">
    <vt:lpwstr>2688;#Pohde|3bd1eb7d-6289-427a-a46c-d4e835e69ad1</vt:lpwstr>
  </property>
  <property fmtid="{D5CDD505-2E9C-101B-9397-08002B2CF9AE}" pid="9" name="Organisaatiotiedon tarkennus toiminnan mukaan">
    <vt:lpwstr>168;#Infektioiden torjunta|d1bdb641-a1c1-4abf-b66a-298a776eaddb</vt:lpwstr>
  </property>
  <property fmtid="{D5CDD505-2E9C-101B-9397-08002B2CF9AE}" pid="10" name="Erikoisala">
    <vt:lpwstr>10;#Ei erikoisalaa (PPSHP)|63c697a3-d3f0-4701-a1c0-7b3ab3656aba</vt:lpwstr>
  </property>
  <property fmtid="{D5CDD505-2E9C-101B-9397-08002B2CF9AE}" pid="11" name="Kriisiviestintä">
    <vt:lpwstr/>
  </property>
  <property fmtid="{D5CDD505-2E9C-101B-9397-08002B2CF9AE}" pid="12" name="Toiminnanohjauskäsikirja">
    <vt:lpwstr>3;#Ei ole toimintakäsikirjaa|ed0127a7-f4bb-4299-8de4-a0fcecf35ff1</vt:lpwstr>
  </property>
  <property fmtid="{D5CDD505-2E9C-101B-9397-08002B2CF9AE}" pid="13" name="Organisaatiotieto">
    <vt:lpwstr>166;#Infektioyksikkö|d873b9ee-c5a1-43a5-91cd-d45393df5f8c</vt:lpwstr>
  </property>
  <property fmtid="{D5CDD505-2E9C-101B-9397-08002B2CF9AE}" pid="15" name="TaxKeywordTaxHTField">
    <vt:lpwstr>hiv-potilas|de51ad9d-4410-48ad-994f-884d4dc68d7b;pitkäaikaishoito|6a630845-e85c-491b-a4de-01cd7795efb5</vt:lpwstr>
  </property>
  <property fmtid="{D5CDD505-2E9C-101B-9397-08002B2CF9AE}" pid="16" name="Order">
    <vt:r8>274700</vt:r8>
  </property>
  <property fmtid="{D5CDD505-2E9C-101B-9397-08002B2CF9AE}" pid="17" name="SharedWithUsers">
    <vt:lpwstr/>
  </property>
</Properties>
</file>